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69" r:id="rId4"/>
    <p:sldId id="270" r:id="rId5"/>
    <p:sldId id="258" r:id="rId6"/>
    <p:sldId id="274" r:id="rId7"/>
    <p:sldId id="273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5" r:id="rId1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9BAA0-3A1F-4603-B0F5-34228F61781C}" type="datetimeFigureOut">
              <a:rPr lang="es-MX"/>
              <a:pPr>
                <a:defRPr/>
              </a:pPr>
              <a:t>18/04/2018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C7B78-DB3A-4787-9B09-134946EE881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1370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471DA-E0CC-4F8F-8EEF-6C832FCF0736}" type="datetimeFigureOut">
              <a:rPr lang="es-MX"/>
              <a:pPr>
                <a:defRPr/>
              </a:pPr>
              <a:t>18/04/2018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70311-0D9D-46D3-905F-43E33F81205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695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FF7F0-9510-416C-8495-2F59798A98F5}" type="datetimeFigureOut">
              <a:rPr lang="es-MX"/>
              <a:pPr>
                <a:defRPr/>
              </a:pPr>
              <a:t>18/04/2018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CFDCC-3026-4EE6-B3C0-40C0FD7620A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4250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AB042-EFFC-4473-A35A-89EFC71D89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530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7E0EC-1C2C-4BA3-916A-F752872C2ECA}" type="datetimeFigureOut">
              <a:rPr lang="es-MX"/>
              <a:pPr>
                <a:defRPr/>
              </a:pPr>
              <a:t>18/04/2018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F92F1-C205-4AAD-8BE2-0D1F441B3BE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4125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37927-24E1-4993-A4AA-E104A0D0A6FA}" type="datetimeFigureOut">
              <a:rPr lang="es-MX"/>
              <a:pPr>
                <a:defRPr/>
              </a:pPr>
              <a:t>18/04/2018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50787-E98C-440B-97B8-59F444FA8B5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5206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CE81C-0A4E-469D-8C0D-38C9BD0A9335}" type="datetimeFigureOut">
              <a:rPr lang="es-MX"/>
              <a:pPr>
                <a:defRPr/>
              </a:pPr>
              <a:t>18/04/2018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882CF-BD3E-4BE0-A52C-448A4879CD7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569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663A9-0BB7-47D2-BA99-826FC058DA21}" type="datetimeFigureOut">
              <a:rPr lang="es-MX"/>
              <a:pPr>
                <a:defRPr/>
              </a:pPr>
              <a:t>18/04/2018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F872D-1436-4F99-8F1D-71CABFB0A09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223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63DE2-0098-46F5-A043-69167B0D2902}" type="datetimeFigureOut">
              <a:rPr lang="es-MX"/>
              <a:pPr>
                <a:defRPr/>
              </a:pPr>
              <a:t>18/04/2018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A5D47-6C44-47AD-B8C9-5962E538ED2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846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EB8A7-8A55-418F-AEB7-E9589CEEF7B1}" type="datetimeFigureOut">
              <a:rPr lang="es-MX"/>
              <a:pPr>
                <a:defRPr/>
              </a:pPr>
              <a:t>18/04/2018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1338F-30F4-48E2-864D-FE4326788DE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97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C215-5DF2-4CFC-B1D9-544137757F87}" type="datetimeFigureOut">
              <a:rPr lang="es-MX"/>
              <a:pPr>
                <a:defRPr/>
              </a:pPr>
              <a:t>18/04/2018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EEC62-9688-413F-8AB9-92453997BD2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25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4F3F2-DAE9-4989-B35D-41D43D15E144}" type="datetimeFigureOut">
              <a:rPr lang="es-MX"/>
              <a:pPr>
                <a:defRPr/>
              </a:pPr>
              <a:t>18/04/2018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0003B-575E-4945-AC7D-5180FB016B2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59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EF0993-C503-440E-8D1E-F407D4130BC5}" type="datetimeFigureOut">
              <a:rPr lang="es-MX"/>
              <a:pPr>
                <a:defRPr/>
              </a:pPr>
              <a:t>18/04/2018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FCF12D4-030B-48A3-B954-E64BFA3F739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juridicas.unam.mx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juridicas.unam.mx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juridicas.unam.mx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juridicas.unam.mx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ridicas.unam.mx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juridicas.unam.mx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juridicas.unam.mx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Tabla política mundial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</p:nvPr>
        </p:nvGraphicFramePr>
        <p:xfrm>
          <a:off x="755650" y="2060575"/>
          <a:ext cx="7931151" cy="3554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717"/>
                <a:gridCol w="2643717"/>
                <a:gridCol w="2643717"/>
              </a:tblGrid>
              <a:tr h="971613">
                <a:tc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Tipo de Estado</a:t>
                      </a:r>
                      <a:endParaRPr lang="es-MX" sz="2500" dirty="0"/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Forma de Gobierno</a:t>
                      </a:r>
                      <a:endParaRPr lang="es-MX" sz="2500" dirty="0"/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Sistema de Gobierno</a:t>
                      </a:r>
                      <a:endParaRPr lang="es-MX" sz="2500" dirty="0"/>
                    </a:p>
                  </a:txBody>
                  <a:tcPr marL="91439" marR="91439" marT="45725" marB="45725"/>
                </a:tc>
              </a:tr>
              <a:tr h="860933">
                <a:tc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Confederación</a:t>
                      </a:r>
                      <a:endParaRPr lang="es-MX" sz="2500" dirty="0"/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Monarquía</a:t>
                      </a:r>
                      <a:endParaRPr lang="es-MX" sz="2500" dirty="0"/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Presidencial</a:t>
                      </a:r>
                      <a:endParaRPr lang="es-MX" sz="2500" dirty="0"/>
                    </a:p>
                  </a:txBody>
                  <a:tcPr marL="91439" marR="91439" marT="45725" marB="45725"/>
                </a:tc>
              </a:tr>
              <a:tr h="860933">
                <a:tc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Federación</a:t>
                      </a:r>
                      <a:endParaRPr lang="es-MX" sz="2500" dirty="0"/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República</a:t>
                      </a:r>
                      <a:endParaRPr lang="es-MX" sz="2500" dirty="0"/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Parlamentario</a:t>
                      </a:r>
                      <a:endParaRPr lang="es-MX" sz="2500" dirty="0"/>
                    </a:p>
                  </a:txBody>
                  <a:tcPr marL="91439" marR="91439" marT="45725" marB="45725"/>
                </a:tc>
              </a:tr>
              <a:tr h="860933">
                <a:tc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Central</a:t>
                      </a:r>
                      <a:endParaRPr lang="es-MX" sz="2500" dirty="0"/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Democracia </a:t>
                      </a:r>
                      <a:endParaRPr lang="es-MX" sz="2500" dirty="0"/>
                    </a:p>
                  </a:txBody>
                  <a:tcPr marL="91439" marR="91439" marT="45725" marB="45725"/>
                </a:tc>
                <a:tc>
                  <a:txBody>
                    <a:bodyPr/>
                    <a:lstStyle/>
                    <a:p>
                      <a:endParaRPr lang="es-MX" sz="2500" dirty="0"/>
                    </a:p>
                  </a:txBody>
                  <a:tcPr marL="91439" marR="91439"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813"/>
            <a:ext cx="8229600" cy="585787"/>
          </a:xfrm>
        </p:spPr>
        <p:txBody>
          <a:bodyPr/>
          <a:lstStyle/>
          <a:p>
            <a:pPr eaLnBrk="1" hangingPunct="1"/>
            <a:r>
              <a:rPr lang="es-ES" sz="3000" b="1" smtClean="0"/>
              <a:t>CLASIFICACIÓN.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5713" y="1844675"/>
            <a:ext cx="6700837" cy="4248150"/>
          </a:xfrm>
        </p:spPr>
        <p:txBody>
          <a:bodyPr/>
          <a:lstStyle/>
          <a:p>
            <a:pPr marL="609600" indent="-609600" eaLnBrk="1" hangingPunct="1"/>
            <a:r>
              <a:rPr lang="es-ES" altLang="zh-CN" sz="3000" smtClean="0"/>
              <a:t>1. Sistema de partido competitivo: 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</a:pPr>
            <a:endParaRPr lang="es-ES" altLang="zh-CN" sz="3000" smtClean="0"/>
          </a:p>
          <a:p>
            <a:pPr marL="609600" indent="-609600" eaLnBrk="1" hangingPunct="1">
              <a:buFontTx/>
              <a:buChar char="-"/>
            </a:pPr>
            <a:r>
              <a:rPr lang="es-ES" altLang="zh-CN" sz="3000" smtClean="0"/>
              <a:t>a) Sistema de partido predominante</a:t>
            </a:r>
          </a:p>
          <a:p>
            <a:pPr marL="609600" indent="-609600" eaLnBrk="1" hangingPunct="1">
              <a:buFontTx/>
              <a:buChar char="-"/>
            </a:pPr>
            <a:r>
              <a:rPr lang="es-ES" altLang="zh-CN" sz="3000" smtClean="0"/>
              <a:t>b) Sistema bipartidista</a:t>
            </a:r>
          </a:p>
          <a:p>
            <a:pPr marL="609600" indent="-609600" eaLnBrk="1" hangingPunct="1">
              <a:buFontTx/>
              <a:buChar char="-"/>
            </a:pPr>
            <a:r>
              <a:rPr lang="es-ES" altLang="zh-CN" sz="3000" smtClean="0"/>
              <a:t>c) Sistema de pluralismo moderado</a:t>
            </a:r>
          </a:p>
          <a:p>
            <a:pPr marL="609600" indent="-609600" eaLnBrk="1" hangingPunct="1">
              <a:buFontTx/>
              <a:buChar char="-"/>
            </a:pPr>
            <a:r>
              <a:rPr lang="es-ES" altLang="zh-CN" sz="3000" smtClean="0"/>
              <a:t>d) Sistema de pluralismo polarizado</a:t>
            </a:r>
          </a:p>
          <a:p>
            <a:pPr marL="609600" indent="-609600" eaLnBrk="1" hangingPunct="1">
              <a:buFontTx/>
              <a:buChar char="-"/>
            </a:pPr>
            <a:r>
              <a:rPr lang="es-ES" altLang="zh-CN" sz="3000" smtClean="0"/>
              <a:t>e) Sistema de atomización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773238"/>
            <a:ext cx="7056437" cy="3527425"/>
          </a:xfrm>
        </p:spPr>
        <p:txBody>
          <a:bodyPr/>
          <a:lstStyle/>
          <a:p>
            <a:pPr eaLnBrk="1" hangingPunct="1"/>
            <a:r>
              <a:rPr lang="es-ES" sz="3300" smtClean="0"/>
              <a:t>2. </a:t>
            </a:r>
            <a:r>
              <a:rPr lang="es-ES" sz="3300" b="1" smtClean="0"/>
              <a:t>Sistema de partido no competitivo</a:t>
            </a:r>
          </a:p>
          <a:p>
            <a:pPr eaLnBrk="1" hangingPunct="1"/>
            <a:endParaRPr lang="es-ES" sz="33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s-ES" sz="3300" smtClean="0"/>
          </a:p>
          <a:p>
            <a:pPr eaLnBrk="1" hangingPunct="1">
              <a:buFontTx/>
              <a:buChar char="-"/>
            </a:pPr>
            <a:r>
              <a:rPr lang="es-ES" sz="3300" smtClean="0"/>
              <a:t>a) Sistema de partido único y,</a:t>
            </a:r>
          </a:p>
          <a:p>
            <a:pPr eaLnBrk="1" hangingPunct="1">
              <a:buFontTx/>
              <a:buChar char="-"/>
            </a:pPr>
            <a:r>
              <a:rPr lang="es-ES" sz="3300" smtClean="0"/>
              <a:t>b) Sistema de partido hegemónico.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549275"/>
            <a:ext cx="8229600" cy="585788"/>
          </a:xfrm>
        </p:spPr>
        <p:txBody>
          <a:bodyPr/>
          <a:lstStyle/>
          <a:p>
            <a:pPr eaLnBrk="1" hangingPunct="1"/>
            <a:r>
              <a:rPr lang="es-ES" sz="3000" b="1" smtClean="0"/>
              <a:t>1. Sistema de partido competitivo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1412875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s-ES" sz="2100" i="1" smtClean="0"/>
              <a:t>a) Sistema de partido predominante  (India, Japón)</a:t>
            </a:r>
          </a:p>
          <a:p>
            <a:pPr eaLnBrk="1" hangingPunct="1">
              <a:buFontTx/>
              <a:buChar char="-"/>
            </a:pPr>
            <a:r>
              <a:rPr lang="es-ES" sz="2500" smtClean="0"/>
              <a:t>Pertenece a la zona del pluralismo.</a:t>
            </a:r>
          </a:p>
          <a:p>
            <a:pPr eaLnBrk="1" hangingPunct="1">
              <a:buFontTx/>
              <a:buChar char="-"/>
            </a:pPr>
            <a:r>
              <a:rPr lang="es-ES" sz="2500" smtClean="0"/>
              <a:t>Existen partidos distintos legítimos y legales.</a:t>
            </a:r>
          </a:p>
          <a:p>
            <a:pPr eaLnBrk="1" hangingPunct="1">
              <a:buFontTx/>
              <a:buChar char="-"/>
            </a:pPr>
            <a:r>
              <a:rPr lang="es-ES" sz="2500" smtClean="0"/>
              <a:t>Los partidos no son competidores eficaces ante el predominante.</a:t>
            </a:r>
          </a:p>
          <a:p>
            <a:pPr eaLnBrk="1" hangingPunct="1">
              <a:buFontTx/>
              <a:buChar char="-"/>
            </a:pPr>
            <a:r>
              <a:rPr lang="es-ES" sz="2500" smtClean="0"/>
              <a:t>Hay más de un partido y la alternancia no ocurre.</a:t>
            </a:r>
          </a:p>
          <a:p>
            <a:pPr eaLnBrk="1" hangingPunct="1">
              <a:buFontTx/>
              <a:buChar char="-"/>
            </a:pPr>
            <a:r>
              <a:rPr lang="es-ES" sz="2500" smtClean="0"/>
              <a:t>El partido político predominante gana los espacios de poder.</a:t>
            </a:r>
          </a:p>
          <a:p>
            <a:pPr eaLnBrk="1" hangingPunct="1">
              <a:buFontTx/>
              <a:buChar char="-"/>
            </a:pPr>
            <a:r>
              <a:rPr lang="es-ES" sz="2500" smtClean="0"/>
              <a:t>Se requiere de tres mayorías absolutas consecutivas.</a:t>
            </a:r>
          </a:p>
          <a:p>
            <a:pPr eaLnBrk="1" hangingPunct="1">
              <a:buFontTx/>
              <a:buChar char="-"/>
            </a:pPr>
            <a:r>
              <a:rPr lang="es-ES" altLang="zh-CN" sz="2500" smtClean="0"/>
              <a:t>El régimen político es democrático y hay competencia partidaria</a:t>
            </a:r>
          </a:p>
          <a:p>
            <a:pPr eaLnBrk="1" hangingPunct="1">
              <a:buFontTx/>
              <a:buChar char="-"/>
            </a:pPr>
            <a:r>
              <a:rPr lang="es-ES" altLang="zh-CN" sz="2500" smtClean="0"/>
              <a:t>No existe competitividad. </a:t>
            </a:r>
            <a:endParaRPr lang="es-ES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765175"/>
            <a:ext cx="8229600" cy="36433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zh-CN" sz="2100" i="1" smtClean="0"/>
              <a:t>b) </a:t>
            </a:r>
            <a:r>
              <a:rPr lang="es-ES" altLang="zh-CN" sz="2800" i="1" smtClean="0"/>
              <a:t>Sistema de partidos bipartidista (EUA y Gran Bretaña)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zh-CN" sz="2100" i="1" smtClean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zh-CN" sz="2900" i="1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s-ES" sz="2900" smtClean="0"/>
              <a:t>Dos partidos están en condiciones de competir por la mayoría de los escaños.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s-ES" sz="2900" smtClean="0"/>
              <a:t>Uno de los dos partidos logra efectivamente conseguir una mayoría parlamentaria suficiente para formar gobierno.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s-ES" sz="2900" smtClean="0"/>
              <a:t>El partido ganador está dispuesto a gobernar solo.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s-ES" sz="2900" smtClean="0"/>
              <a:t>La alternancia o la rotación en el poder es una expectativa creíble.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836613"/>
            <a:ext cx="8229600" cy="4579937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s-ES" sz="2600" i="1" smtClean="0"/>
              <a:t>c) Sistema de pluralismo moderado (Países Bajos, Suiza, Bélgica, ex República Federal de Alemania)</a:t>
            </a:r>
            <a:endParaRPr lang="es-ES" sz="26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s-ES" sz="3000" smtClean="0"/>
          </a:p>
          <a:p>
            <a:pPr eaLnBrk="1" hangingPunct="1">
              <a:buFontTx/>
              <a:buChar char="-"/>
            </a:pPr>
            <a:r>
              <a:rPr lang="es-ES" sz="3000" smtClean="0"/>
              <a:t>Carece de partidos antisistemas importantes </a:t>
            </a:r>
          </a:p>
          <a:p>
            <a:pPr eaLnBrk="1" hangingPunct="1">
              <a:buFontTx/>
              <a:buChar char="-"/>
            </a:pPr>
            <a:r>
              <a:rPr lang="es-ES" sz="3000" smtClean="0"/>
              <a:t>Carece de oposiciones bilaterales </a:t>
            </a:r>
          </a:p>
          <a:p>
            <a:pPr eaLnBrk="1" hangingPunct="1">
              <a:buFontTx/>
              <a:buChar char="-"/>
            </a:pPr>
            <a:r>
              <a:rPr lang="es-ES" sz="3000" smtClean="0"/>
              <a:t>La distancia ideológica es relativamente pequeña</a:t>
            </a:r>
          </a:p>
          <a:p>
            <a:pPr eaLnBrk="1" hangingPunct="1">
              <a:buFontTx/>
              <a:buChar char="-"/>
            </a:pPr>
            <a:r>
              <a:rPr lang="es-ES" sz="3000" smtClean="0"/>
              <a:t>Existe una configuración de coalición bipolar </a:t>
            </a:r>
          </a:p>
          <a:p>
            <a:pPr eaLnBrk="1" hangingPunct="1">
              <a:buFontTx/>
              <a:buChar char="-"/>
            </a:pPr>
            <a:r>
              <a:rPr lang="es-ES" sz="3000" smtClean="0"/>
              <a:t>Por todo lo anterior la competencia es democrática</a:t>
            </a:r>
          </a:p>
        </p:txBody>
      </p:sp>
      <p:pic>
        <p:nvPicPr>
          <p:cNvPr id="16387" name="Picture 4" descr="iij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445125"/>
            <a:ext cx="7239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476250"/>
            <a:ext cx="8229600" cy="4114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s-ES" sz="2700" b="1" i="1" smtClean="0"/>
              <a:t>d) Sistema de pluralismo polarizado (Chile hasta 1973, Italia y Finlandia)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s-ES" sz="2800" b="1" i="1" smtClean="0"/>
          </a:p>
          <a:p>
            <a:pPr eaLnBrk="1" hangingPunct="1">
              <a:buFontTx/>
              <a:buChar char="-"/>
            </a:pPr>
            <a:r>
              <a:rPr lang="es-ES" altLang="zh-CN" sz="2800" smtClean="0"/>
              <a:t>Índice de fragmentación en torno a cinco y seis partidos</a:t>
            </a:r>
          </a:p>
          <a:p>
            <a:pPr eaLnBrk="1" hangingPunct="1">
              <a:buFontTx/>
              <a:buChar char="-"/>
            </a:pPr>
            <a:r>
              <a:rPr lang="es-ES" altLang="zh-CN" sz="2800" smtClean="0"/>
              <a:t>Existencia de oposiciones polarizadas</a:t>
            </a:r>
          </a:p>
          <a:p>
            <a:pPr eaLnBrk="1" hangingPunct="1">
              <a:buFontTx/>
              <a:buChar char="-"/>
            </a:pPr>
            <a:r>
              <a:rPr lang="es-ES" altLang="zh-CN" sz="2800" smtClean="0"/>
              <a:t>Ubicación central de un partido o grupo de partidos</a:t>
            </a:r>
          </a:p>
          <a:p>
            <a:pPr eaLnBrk="1" hangingPunct="1">
              <a:buFontTx/>
              <a:buChar char="-"/>
            </a:pPr>
            <a:r>
              <a:rPr lang="es-ES" altLang="zh-CN" sz="2800" smtClean="0"/>
              <a:t>Existencia de alta distancia ideológica</a:t>
            </a:r>
          </a:p>
          <a:p>
            <a:pPr eaLnBrk="1" hangingPunct="1">
              <a:buFontTx/>
              <a:buChar char="-"/>
            </a:pPr>
            <a:r>
              <a:rPr lang="es-ES" altLang="zh-CN" sz="2800" smtClean="0"/>
              <a:t>Estructuración ideológica congénita </a:t>
            </a:r>
          </a:p>
          <a:p>
            <a:pPr eaLnBrk="1" hangingPunct="1">
              <a:buFontTx/>
              <a:buChar char="-"/>
            </a:pPr>
            <a:r>
              <a:rPr lang="es-ES" altLang="zh-CN" sz="2800" smtClean="0"/>
              <a:t>Presencia de oposiciones irresponsables, pues no todos los partidos se orientan hacia el gobierno</a:t>
            </a:r>
          </a:p>
          <a:p>
            <a:pPr eaLnBrk="1" hangingPunct="1">
              <a:buFontTx/>
              <a:buChar char="-"/>
            </a:pPr>
            <a:r>
              <a:rPr lang="es-ES" altLang="zh-CN" sz="2800" smtClean="0"/>
              <a:t>Presencia de una política de superoferta  </a:t>
            </a:r>
            <a:endParaRPr lang="es-E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692150"/>
            <a:ext cx="8229600" cy="54737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s-ES" sz="2900" b="1" i="1" smtClean="0"/>
              <a:t>e) Sistema de atomización</a:t>
            </a:r>
          </a:p>
          <a:p>
            <a:pPr eaLnBrk="1" hangingPunct="1">
              <a:buFontTx/>
              <a:buNone/>
            </a:pPr>
            <a:endParaRPr lang="es-ES" altLang="zh-CN" sz="2100" i="1" smtClean="0"/>
          </a:p>
          <a:p>
            <a:pPr eaLnBrk="1" hangingPunct="1">
              <a:buFontTx/>
              <a:buNone/>
            </a:pPr>
            <a:endParaRPr lang="es-ES" altLang="zh-CN" sz="2100" i="1" smtClean="0"/>
          </a:p>
          <a:p>
            <a:pPr eaLnBrk="1" hangingPunct="1">
              <a:buFontTx/>
              <a:buChar char="-"/>
            </a:pPr>
            <a:r>
              <a:rPr lang="es-ES" altLang="zh-CN" sz="3000" smtClean="0"/>
              <a:t>Índice de fragmentación es altísimo; existen sobre nueve partidos políticos relevantes </a:t>
            </a:r>
          </a:p>
          <a:p>
            <a:pPr eaLnBrk="1" hangingPunct="1">
              <a:buFontTx/>
              <a:buChar char="-"/>
            </a:pPr>
            <a:r>
              <a:rPr lang="es-ES" altLang="zh-CN" sz="3000" smtClean="0"/>
              <a:t>Grado de dispersión del poder que dificulta estructuralmente la ejecución de políticas de coalición y el ejercicio del gobierno</a:t>
            </a:r>
          </a:p>
          <a:p>
            <a:pPr eaLnBrk="1" hangingPunct="1">
              <a:buFontTx/>
              <a:buChar char="-"/>
            </a:pPr>
            <a:r>
              <a:rPr lang="es-ES" altLang="zh-CN" sz="3000" smtClean="0"/>
              <a:t>Normalmente se da en países donde el sistema democrático va iniciando( Africanos, Perú, etc.).</a:t>
            </a:r>
            <a:endParaRPr lang="es-ES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517525"/>
          </a:xfrm>
        </p:spPr>
        <p:txBody>
          <a:bodyPr/>
          <a:lstStyle/>
          <a:p>
            <a:pPr eaLnBrk="1" hangingPunct="1"/>
            <a:r>
              <a:rPr lang="es-ES" sz="2800" b="1" smtClean="0"/>
              <a:t>2. Sistema de partido no competitivo</a:t>
            </a:r>
            <a:r>
              <a:rPr lang="es-ES" sz="2800" smtClean="0"/>
              <a:t>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12875"/>
            <a:ext cx="8229600" cy="489585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s-ES" sz="2600" i="1" smtClean="0"/>
              <a:t>a) Sistema de partido único</a:t>
            </a:r>
          </a:p>
          <a:p>
            <a:pPr eaLnBrk="1" hangingPunct="1">
              <a:buFontTx/>
              <a:buChar char="-"/>
            </a:pPr>
            <a:r>
              <a:rPr lang="es-ES" sz="2600" smtClean="0"/>
              <a:t>E</a:t>
            </a:r>
            <a:r>
              <a:rPr lang="es-ES" altLang="zh-CN" sz="2600" smtClean="0"/>
              <a:t>xiste un solo partido</a:t>
            </a:r>
          </a:p>
          <a:p>
            <a:pPr eaLnBrk="1" hangingPunct="1">
              <a:buFontTx/>
              <a:buChar char="-"/>
            </a:pPr>
            <a:r>
              <a:rPr lang="es-ES" altLang="zh-CN" sz="2600" smtClean="0"/>
              <a:t>E</a:t>
            </a:r>
            <a:r>
              <a:rPr lang="es-ES" sz="2600" smtClean="0"/>
              <a:t>se partido veta tanto de jure como de facto, todo tipo de pluralismo de partidos.</a:t>
            </a:r>
          </a:p>
          <a:p>
            <a:pPr eaLnBrk="1" hangingPunct="1">
              <a:buFontTx/>
              <a:buChar char="-"/>
            </a:pPr>
            <a:r>
              <a:rPr lang="es-ES" altLang="zh-CN" sz="2600" smtClean="0"/>
              <a:t>Los Estados son más o menos opresivos, más o menos omnipresentes, más o menos intolerantes</a:t>
            </a:r>
          </a:p>
          <a:p>
            <a:pPr eaLnBrk="1" hangingPunct="1">
              <a:buFontTx/>
              <a:buChar char="-"/>
            </a:pPr>
            <a:r>
              <a:rPr lang="es-ES" altLang="zh-CN" sz="2600" smtClean="0"/>
              <a:t>Unipartidista totalitaria (URSS 1970) ideológico.</a:t>
            </a:r>
          </a:p>
          <a:p>
            <a:pPr eaLnBrk="1" hangingPunct="1">
              <a:buFontTx/>
              <a:buChar char="-"/>
            </a:pPr>
            <a:r>
              <a:rPr lang="es-ES" altLang="zh-CN" sz="2600" smtClean="0"/>
              <a:t>Unipartidista autoritaria (La España de Franco)</a:t>
            </a:r>
          </a:p>
          <a:p>
            <a:pPr eaLnBrk="1" hangingPunct="1">
              <a:buFontTx/>
              <a:buChar char="-"/>
            </a:pPr>
            <a:r>
              <a:rPr lang="es-ES" altLang="zh-CN" sz="2600" smtClean="0"/>
              <a:t>Unipartidista pragmática (Política de inclusión)</a:t>
            </a:r>
            <a:endParaRPr lang="es-E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000" smtClean="0"/>
              <a:t>Partido hegemónico (México 1929-1997)</a:t>
            </a:r>
          </a:p>
        </p:txBody>
      </p:sp>
      <p:sp>
        <p:nvSpPr>
          <p:cNvPr id="20483" name="2 Marcador de contenido"/>
          <p:cNvSpPr>
            <a:spLocks noGrp="1"/>
          </p:cNvSpPr>
          <p:nvPr>
            <p:ph idx="1"/>
          </p:nvPr>
        </p:nvSpPr>
        <p:spPr>
          <a:xfrm>
            <a:off x="428625" y="1417638"/>
            <a:ext cx="8229600" cy="4340225"/>
          </a:xfrm>
        </p:spPr>
        <p:txBody>
          <a:bodyPr/>
          <a:lstStyle/>
          <a:p>
            <a:pPr eaLnBrk="1" hangingPunct="1"/>
            <a:r>
              <a:rPr lang="es-MX" sz="2800" smtClean="0"/>
              <a:t>Un partido domina las estructuras del poder</a:t>
            </a:r>
          </a:p>
          <a:p>
            <a:pPr eaLnBrk="1" hangingPunct="1"/>
            <a:r>
              <a:rPr lang="es-MX" sz="2800" smtClean="0"/>
              <a:t>Existen partidos de segunda clase</a:t>
            </a:r>
          </a:p>
          <a:p>
            <a:pPr eaLnBrk="1" hangingPunct="1"/>
            <a:r>
              <a:rPr lang="es-MX" sz="2800" smtClean="0"/>
              <a:t>Pauta hegemónica no competitiva de facto y de iure</a:t>
            </a:r>
          </a:p>
          <a:p>
            <a:pPr eaLnBrk="1" hangingPunct="1"/>
            <a:r>
              <a:rPr lang="es-MX" sz="2800" smtClean="0"/>
              <a:t>Se compite sin igualdad</a:t>
            </a:r>
          </a:p>
          <a:p>
            <a:pPr eaLnBrk="1" hangingPunct="1"/>
            <a:r>
              <a:rPr lang="es-MX" sz="2800" smtClean="0"/>
              <a:t>Sistema dominante</a:t>
            </a:r>
          </a:p>
          <a:p>
            <a:pPr eaLnBrk="1" hangingPunct="1"/>
            <a:r>
              <a:rPr lang="es-MX" sz="2800" smtClean="0"/>
              <a:t>No es un sistema democrático</a:t>
            </a:r>
          </a:p>
          <a:p>
            <a:pPr eaLnBrk="1" hangingPunct="1"/>
            <a:r>
              <a:rPr lang="es-MX" sz="2800" smtClean="0"/>
              <a:t>La transición es discurso político</a:t>
            </a:r>
          </a:p>
          <a:p>
            <a:pPr eaLnBrk="1" hangingPunct="1"/>
            <a:r>
              <a:rPr lang="es-MX" sz="2800" smtClean="0"/>
              <a:t>La alternancia depende de reformas sustanciales</a:t>
            </a:r>
          </a:p>
          <a:p>
            <a:pPr eaLnBrk="1" hangingPunct="1"/>
            <a:endParaRPr lang="es-MX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1187450" y="2349500"/>
            <a:ext cx="2592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sz="1800" b="1">
                <a:latin typeface="Arial" panose="020B0604020202020204" pitchFamily="34" charset="0"/>
              </a:rPr>
              <a:t>Sistema jurídico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5364163" y="2349500"/>
            <a:ext cx="2592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sz="1800" b="1">
                <a:latin typeface="Arial" panose="020B0604020202020204" pitchFamily="34" charset="0"/>
              </a:rPr>
              <a:t>Sistema político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563938" y="3573463"/>
            <a:ext cx="24495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sz="1800" b="1">
                <a:latin typeface="Arial" panose="020B0604020202020204" pitchFamily="34" charset="0"/>
              </a:rPr>
              <a:t>Sistema electoral</a:t>
            </a:r>
          </a:p>
        </p:txBody>
      </p:sp>
      <p:sp>
        <p:nvSpPr>
          <p:cNvPr id="65542" name="Text Box 6"/>
          <p:cNvSpPr txBox="1">
            <a:spLocks noGrp="1" noChangeArrowheads="1"/>
          </p:cNvSpPr>
          <p:nvPr>
            <p:ph type="subTitle" idx="1"/>
          </p:nvPr>
        </p:nvSpPr>
        <p:spPr>
          <a:xfrm>
            <a:off x="827088" y="1460500"/>
            <a:ext cx="7632700" cy="4608513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s-ES" sz="3000" b="1" dirty="0" smtClean="0"/>
              <a:t>Sistemas y subsistemas</a:t>
            </a: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6443663" y="3573463"/>
            <a:ext cx="2232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sz="1800" b="1">
                <a:latin typeface="Arial" panose="020B0604020202020204" pitchFamily="34" charset="0"/>
              </a:rPr>
              <a:t>Sistema de partido</a:t>
            </a:r>
          </a:p>
        </p:txBody>
      </p:sp>
      <p:sp>
        <p:nvSpPr>
          <p:cNvPr id="4103" name="Line 8"/>
          <p:cNvSpPr>
            <a:spLocks noChangeShapeType="1"/>
          </p:cNvSpPr>
          <p:nvPr/>
        </p:nvSpPr>
        <p:spPr bwMode="auto">
          <a:xfrm flipH="1">
            <a:off x="5076825" y="2852738"/>
            <a:ext cx="10795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04" name="Line 9"/>
          <p:cNvSpPr>
            <a:spLocks noChangeShapeType="1"/>
          </p:cNvSpPr>
          <p:nvPr/>
        </p:nvSpPr>
        <p:spPr bwMode="auto">
          <a:xfrm>
            <a:off x="6732588" y="2852738"/>
            <a:ext cx="6477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05" name="Line 10"/>
          <p:cNvSpPr>
            <a:spLocks noChangeShapeType="1"/>
          </p:cNvSpPr>
          <p:nvPr/>
        </p:nvSpPr>
        <p:spPr bwMode="auto">
          <a:xfrm>
            <a:off x="6084888" y="1989138"/>
            <a:ext cx="2159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06" name="Line 11"/>
          <p:cNvSpPr>
            <a:spLocks noChangeShapeType="1"/>
          </p:cNvSpPr>
          <p:nvPr/>
        </p:nvSpPr>
        <p:spPr bwMode="auto">
          <a:xfrm flipH="1">
            <a:off x="2771775" y="2060575"/>
            <a:ext cx="3603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07" name="Text Box 13"/>
          <p:cNvSpPr txBox="1">
            <a:spLocks noChangeArrowheads="1"/>
          </p:cNvSpPr>
          <p:nvPr/>
        </p:nvSpPr>
        <p:spPr bwMode="auto">
          <a:xfrm>
            <a:off x="684213" y="4652963"/>
            <a:ext cx="388778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sz="1700" b="1">
                <a:latin typeface="Arial" panose="020B0604020202020204" pitchFamily="34" charset="0"/>
              </a:rPr>
              <a:t>Tiende a convertir los votos en espacios de representación popular</a:t>
            </a:r>
          </a:p>
        </p:txBody>
      </p:sp>
      <p:sp>
        <p:nvSpPr>
          <p:cNvPr id="4108" name="Text Box 14"/>
          <p:cNvSpPr txBox="1">
            <a:spLocks noChangeArrowheads="1"/>
          </p:cNvSpPr>
          <p:nvPr/>
        </p:nvSpPr>
        <p:spPr bwMode="auto">
          <a:xfrm>
            <a:off x="4787900" y="4724400"/>
            <a:ext cx="41052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sz="1700" b="1">
                <a:latin typeface="Arial" panose="020B0604020202020204" pitchFamily="34" charset="0"/>
              </a:rPr>
              <a:t>Legitima la lucha por el poder público</a:t>
            </a:r>
          </a:p>
        </p:txBody>
      </p:sp>
      <p:sp>
        <p:nvSpPr>
          <p:cNvPr id="4109" name="Line 15"/>
          <p:cNvSpPr>
            <a:spLocks noChangeShapeType="1"/>
          </p:cNvSpPr>
          <p:nvPr/>
        </p:nvSpPr>
        <p:spPr bwMode="auto">
          <a:xfrm>
            <a:off x="7451725" y="40767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4110" name="Line 16"/>
          <p:cNvSpPr>
            <a:spLocks noChangeShapeType="1"/>
          </p:cNvSpPr>
          <p:nvPr/>
        </p:nvSpPr>
        <p:spPr bwMode="auto">
          <a:xfrm flipH="1">
            <a:off x="3276600" y="4005263"/>
            <a:ext cx="10080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pic>
        <p:nvPicPr>
          <p:cNvPr id="4111" name="Picture 17" descr="iij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589588"/>
            <a:ext cx="7239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Imagen 3" descr="M-D-INEF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5500688"/>
            <a:ext cx="10255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000" smtClean="0">
                <a:solidFill>
                  <a:srgbClr val="FF0000"/>
                </a:solidFill>
              </a:rPr>
              <a:t/>
            </a:r>
            <a:br>
              <a:rPr lang="es-MX" sz="2000" smtClean="0">
                <a:solidFill>
                  <a:srgbClr val="FF0000"/>
                </a:solidFill>
              </a:rPr>
            </a:br>
            <a:r>
              <a:rPr lang="es-MX" sz="3000" smtClean="0"/>
              <a:t>Efectos políticos</a:t>
            </a:r>
            <a:r>
              <a:rPr lang="es-MX" sz="3000" smtClean="0">
                <a:solidFill>
                  <a:srgbClr val="FF0000"/>
                </a:solidFill>
              </a:rPr>
              <a:t>  </a:t>
            </a:r>
            <a:r>
              <a:rPr lang="es-MX" sz="3000" smtClean="0"/>
              <a:t>de los sistemas</a:t>
            </a:r>
          </a:p>
        </p:txBody>
      </p:sp>
      <p:sp>
        <p:nvSpPr>
          <p:cNvPr id="5123" name="2 Marcador de contenido"/>
          <p:cNvSpPr>
            <a:spLocks noGrp="1"/>
          </p:cNvSpPr>
          <p:nvPr>
            <p:ph idx="1"/>
          </p:nvPr>
        </p:nvSpPr>
        <p:spPr>
          <a:xfrm>
            <a:off x="357188" y="1571625"/>
            <a:ext cx="8229600" cy="4525963"/>
          </a:xfrm>
        </p:spPr>
        <p:txBody>
          <a:bodyPr/>
          <a:lstStyle/>
          <a:p>
            <a:pPr eaLnBrk="1" hangingPunct="1"/>
            <a:r>
              <a:rPr lang="es-MX" smtClean="0"/>
              <a:t>Supuestos más que argumentos científicos</a:t>
            </a:r>
          </a:p>
          <a:p>
            <a:pPr eaLnBrk="1" hangingPunct="1"/>
            <a:endParaRPr lang="es-MX" sz="2000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mtClean="0"/>
              <a:t>                          </a:t>
            </a:r>
            <a:r>
              <a:rPr lang="es-MX" b="1" smtClean="0"/>
              <a:t>Sistemas electorales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z="2700" smtClean="0"/>
              <a:t>           mayoritario                            proporcional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s-MX" sz="27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s-MX" sz="27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z="2700" smtClean="0"/>
              <a:t>  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z="2700" smtClean="0"/>
              <a:t>no es suficiente                      mayor apertura/costo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z="2500" smtClean="0"/>
              <a:t>cambio político/integración            pluralidad democrática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 rot="5400000">
            <a:off x="1606550" y="4394200"/>
            <a:ext cx="9286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rot="5400000">
            <a:off x="5537200" y="4321175"/>
            <a:ext cx="9286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6" name="Picture 17" descr="iij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000375"/>
            <a:ext cx="7239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Imagen 3" descr="M-D-INEF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3857625"/>
            <a:ext cx="10255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000" smtClean="0"/>
              <a:t>Análisis de efectos</a:t>
            </a:r>
          </a:p>
        </p:txBody>
      </p:sp>
      <p:sp>
        <p:nvSpPr>
          <p:cNvPr id="614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sz="2700" smtClean="0"/>
              <a:t>Parten de condiciones históricas y sociopolíticas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s-MX" sz="27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z="2700" smtClean="0"/>
              <a:t>Historia constitucional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z="2700" smtClean="0"/>
              <a:t>Diseño jurídico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s-MX" sz="27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mtClean="0"/>
              <a:t>                                                   </a:t>
            </a:r>
            <a:r>
              <a:rPr lang="es-MX" sz="2700" smtClean="0"/>
              <a:t>movimientos sociales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z="2700" smtClean="0"/>
              <a:t>                                                             fenómenos políticos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z="2700" smtClean="0"/>
              <a:t>                                                             asociaciones y factores                      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z="2700" smtClean="0"/>
              <a:t>                                                             reales de poder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z="2700" smtClean="0"/>
              <a:t>                                                 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s-MX" smtClean="0"/>
          </a:p>
        </p:txBody>
      </p:sp>
      <p:cxnSp>
        <p:nvCxnSpPr>
          <p:cNvPr id="5" name="4 Conector angular"/>
          <p:cNvCxnSpPr/>
          <p:nvPr/>
        </p:nvCxnSpPr>
        <p:spPr>
          <a:xfrm>
            <a:off x="3071813" y="3357563"/>
            <a:ext cx="1857375" cy="14287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9" name="Picture 17" descr="iij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4786313"/>
            <a:ext cx="7239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Imagen 3" descr="M-D-INEF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2928938"/>
            <a:ext cx="10255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800" b="1" smtClean="0"/>
              <a:t>Sistema político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17600" y="1803400"/>
            <a:ext cx="6981825" cy="39592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ES" altLang="zh-CN" sz="2600" smtClean="0"/>
              <a:t>  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ES" altLang="zh-CN" sz="3400" smtClean="0"/>
              <a:t>   La noción de sistema político se refiere al </a:t>
            </a:r>
            <a:r>
              <a:rPr lang="es-ES" altLang="zh-CN" sz="3400" i="1" smtClean="0"/>
              <a:t>conjunto de instituciones, organizaciones y procesos políticos que, caracterizados por un cierto grado de interdependencia, rigen y conforman la vida política de una determinada comunidad</a:t>
            </a:r>
            <a:r>
              <a:rPr lang="es-ES" altLang="zh-CN" sz="3400" smtClean="0"/>
              <a:t> .</a:t>
            </a:r>
            <a:endParaRPr lang="es-ES" sz="3400" smtClean="0"/>
          </a:p>
        </p:txBody>
      </p:sp>
      <p:pic>
        <p:nvPicPr>
          <p:cNvPr id="7172" name="Imagen 3" descr="M-D-INEF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4786313"/>
            <a:ext cx="10255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7" descr="iij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5500688"/>
            <a:ext cx="7239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ctrTitle"/>
          </p:nvPr>
        </p:nvSpPr>
        <p:spPr>
          <a:xfrm>
            <a:off x="785813" y="500063"/>
            <a:ext cx="7772400" cy="642937"/>
          </a:xfrm>
        </p:spPr>
        <p:txBody>
          <a:bodyPr/>
          <a:lstStyle/>
          <a:p>
            <a:pPr eaLnBrk="1" hangingPunct="1"/>
            <a:r>
              <a:rPr lang="es-MX" b="1" smtClean="0"/>
              <a:t>Sistema electoral</a:t>
            </a:r>
          </a:p>
        </p:txBody>
      </p:sp>
      <p:sp>
        <p:nvSpPr>
          <p:cNvPr id="8195" name="2 Subtítulo"/>
          <p:cNvSpPr>
            <a:spLocks noGrp="1"/>
          </p:cNvSpPr>
          <p:nvPr>
            <p:ph type="subTitle" idx="1"/>
          </p:nvPr>
        </p:nvSpPr>
        <p:spPr>
          <a:xfrm>
            <a:off x="1371600" y="1428750"/>
            <a:ext cx="6400800" cy="4210050"/>
          </a:xfrm>
        </p:spPr>
        <p:txBody>
          <a:bodyPr/>
          <a:lstStyle/>
          <a:p>
            <a:pPr algn="just" eaLnBrk="1" hangingPunct="1"/>
            <a:endParaRPr lang="es-MX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es-MX" sz="3800" smtClean="0">
                <a:solidFill>
                  <a:schemeClr val="tx1"/>
                </a:solidFill>
              </a:rPr>
              <a:t>Conjunto de elementos de la normativa electoral que incide directamente en la mediación entre votos y escaños. Tiende a convertir votos en espacios de representación popular y le da fluidez a los derechos políticos</a:t>
            </a:r>
          </a:p>
        </p:txBody>
      </p:sp>
      <p:pic>
        <p:nvPicPr>
          <p:cNvPr id="8196" name="Picture 17" descr="iij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786313"/>
            <a:ext cx="7239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Sistema de partidos</a:t>
            </a:r>
          </a:p>
        </p:txBody>
      </p:sp>
      <p:sp>
        <p:nvSpPr>
          <p:cNvPr id="921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Elementos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s-MX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mtClean="0"/>
              <a:t>Número de partidos              La importancia                                             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mtClean="0"/>
              <a:t>Su tamaño                               de un partido       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mtClean="0"/>
              <a:t>Ideología                                  radica en su función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mtClean="0"/>
              <a:t>Pautas de interacción            y en su contacto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s-MX" smtClean="0"/>
              <a:t>Relación social                         con el electorado    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s-MX" smtClean="0"/>
          </a:p>
        </p:txBody>
      </p:sp>
      <p:cxnSp>
        <p:nvCxnSpPr>
          <p:cNvPr id="9" name="8 Conector recto"/>
          <p:cNvCxnSpPr>
            <a:stCxn id="9219" idx="0"/>
            <a:endCxn id="9219" idx="2"/>
          </p:cNvCxnSpPr>
          <p:nvPr/>
        </p:nvCxnSpPr>
        <p:spPr>
          <a:xfrm rot="16200000" flipH="1">
            <a:off x="2309019" y="3861594"/>
            <a:ext cx="45259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5175"/>
            <a:ext cx="8229600" cy="719138"/>
          </a:xfrm>
        </p:spPr>
        <p:txBody>
          <a:bodyPr/>
          <a:lstStyle/>
          <a:p>
            <a:pPr eaLnBrk="1" hangingPunct="1"/>
            <a:r>
              <a:rPr lang="es-ES" sz="2800" smtClean="0"/>
              <a:t>Elecciones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s-ES" sz="2700" smtClean="0"/>
              <a:t> Oportunidad y libertad para elegir representantes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55650" y="3141663"/>
            <a:ext cx="2303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sz="1800"/>
              <a:t>Amparadas en la ley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563938" y="3141663"/>
            <a:ext cx="2951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sz="1800"/>
              <a:t>Negación de ese derecho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877050" y="3141663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sz="1800"/>
              <a:t>Limitadas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971550" y="4221163"/>
            <a:ext cx="158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sz="1800"/>
              <a:t>Democrático</a:t>
            </a: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4140200" y="4221163"/>
            <a:ext cx="158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sz="1800"/>
              <a:t>Totalitario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6732588" y="4365625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sz="1800"/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6877050" y="4149725"/>
            <a:ext cx="172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sz="1800"/>
              <a:t>Autoritario</a:t>
            </a:r>
          </a:p>
        </p:txBody>
      </p:sp>
      <p:sp>
        <p:nvSpPr>
          <p:cNvPr id="10251" name="Text Box 12"/>
          <p:cNvSpPr txBox="1">
            <a:spLocks noChangeArrowheads="1"/>
          </p:cNvSpPr>
          <p:nvPr/>
        </p:nvSpPr>
        <p:spPr bwMode="auto">
          <a:xfrm>
            <a:off x="827088" y="5229225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sz="1800"/>
              <a:t>Competitivas</a:t>
            </a:r>
          </a:p>
        </p:txBody>
      </p:sp>
      <p:sp>
        <p:nvSpPr>
          <p:cNvPr id="10252" name="Text Box 13"/>
          <p:cNvSpPr txBox="1">
            <a:spLocks noChangeArrowheads="1"/>
          </p:cNvSpPr>
          <p:nvPr/>
        </p:nvSpPr>
        <p:spPr bwMode="auto">
          <a:xfrm>
            <a:off x="3924300" y="5229225"/>
            <a:ext cx="1873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sz="1800"/>
              <a:t>No competitivas</a:t>
            </a:r>
          </a:p>
        </p:txBody>
      </p:sp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6659563" y="5229225"/>
            <a:ext cx="19446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sz="1800"/>
              <a:t>Semicompetitivas</a:t>
            </a:r>
          </a:p>
        </p:txBody>
      </p:sp>
      <p:sp>
        <p:nvSpPr>
          <p:cNvPr id="10254" name="Line 15"/>
          <p:cNvSpPr>
            <a:spLocks noChangeShapeType="1"/>
          </p:cNvSpPr>
          <p:nvPr/>
        </p:nvSpPr>
        <p:spPr bwMode="auto">
          <a:xfrm>
            <a:off x="4572000" y="12858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255" name="Line 16"/>
          <p:cNvSpPr>
            <a:spLocks noChangeShapeType="1"/>
          </p:cNvSpPr>
          <p:nvPr/>
        </p:nvSpPr>
        <p:spPr bwMode="auto">
          <a:xfrm>
            <a:off x="1692275" y="26368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256" name="Line 17"/>
          <p:cNvSpPr>
            <a:spLocks noChangeShapeType="1"/>
          </p:cNvSpPr>
          <p:nvPr/>
        </p:nvSpPr>
        <p:spPr bwMode="auto">
          <a:xfrm>
            <a:off x="4716463" y="26368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257" name="Line 18"/>
          <p:cNvSpPr>
            <a:spLocks noChangeShapeType="1"/>
          </p:cNvSpPr>
          <p:nvPr/>
        </p:nvSpPr>
        <p:spPr bwMode="auto">
          <a:xfrm>
            <a:off x="7451725" y="26368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258" name="Line 19"/>
          <p:cNvSpPr>
            <a:spLocks noChangeShapeType="1"/>
          </p:cNvSpPr>
          <p:nvPr/>
        </p:nvSpPr>
        <p:spPr bwMode="auto">
          <a:xfrm>
            <a:off x="1692275" y="35734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259" name="Line 20"/>
          <p:cNvSpPr>
            <a:spLocks noChangeShapeType="1"/>
          </p:cNvSpPr>
          <p:nvPr/>
        </p:nvSpPr>
        <p:spPr bwMode="auto">
          <a:xfrm>
            <a:off x="4716463" y="35734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260" name="Line 21"/>
          <p:cNvSpPr>
            <a:spLocks noChangeShapeType="1"/>
          </p:cNvSpPr>
          <p:nvPr/>
        </p:nvSpPr>
        <p:spPr bwMode="auto">
          <a:xfrm>
            <a:off x="7524750" y="35734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261" name="Line 22"/>
          <p:cNvSpPr>
            <a:spLocks noChangeShapeType="1"/>
          </p:cNvSpPr>
          <p:nvPr/>
        </p:nvSpPr>
        <p:spPr bwMode="auto">
          <a:xfrm>
            <a:off x="1692275" y="46529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262" name="Line 23"/>
          <p:cNvSpPr>
            <a:spLocks noChangeShapeType="1"/>
          </p:cNvSpPr>
          <p:nvPr/>
        </p:nvSpPr>
        <p:spPr bwMode="auto">
          <a:xfrm>
            <a:off x="7524750" y="46529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263" name="Line 24"/>
          <p:cNvSpPr>
            <a:spLocks noChangeShapeType="1"/>
          </p:cNvSpPr>
          <p:nvPr/>
        </p:nvSpPr>
        <p:spPr bwMode="auto">
          <a:xfrm>
            <a:off x="4716463" y="46529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pic>
        <p:nvPicPr>
          <p:cNvPr id="10264" name="Picture 25" descr="iij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92150"/>
            <a:ext cx="7239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5" name="Imagen 3" descr="M-D-INEF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785813"/>
            <a:ext cx="10255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00138"/>
            <a:ext cx="8229600" cy="652462"/>
          </a:xfrm>
        </p:spPr>
        <p:txBody>
          <a:bodyPr/>
          <a:lstStyle/>
          <a:p>
            <a:pPr eaLnBrk="1" hangingPunct="1"/>
            <a:r>
              <a:rPr lang="es-ES" sz="4000" smtClean="0"/>
              <a:t>LOS SISTEMAS DE PARTIDOS.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2060575"/>
            <a:ext cx="5951538" cy="35671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zh-CN" smtClean="0"/>
              <a:t>   </a:t>
            </a:r>
            <a:r>
              <a:rPr lang="es-ES" altLang="zh-CN" sz="2500" smtClean="0"/>
              <a:t>Giovanni Sartori.</a:t>
            </a:r>
            <a:endParaRPr lang="es-ES" altLang="zh-CN" sz="30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" altLang="zh-CN" sz="3000" smtClean="0"/>
              <a:t>   . Sistema de partido único</a:t>
            </a:r>
            <a:br>
              <a:rPr lang="es-ES" altLang="zh-CN" sz="3000" smtClean="0"/>
            </a:br>
            <a:r>
              <a:rPr lang="es-ES" altLang="zh-CN" sz="3000" smtClean="0"/>
              <a:t>· Sistema de partido hegemónico</a:t>
            </a:r>
            <a:br>
              <a:rPr lang="es-ES" altLang="zh-CN" sz="3000" smtClean="0"/>
            </a:br>
            <a:r>
              <a:rPr lang="es-ES" altLang="zh-CN" sz="3000" smtClean="0"/>
              <a:t>· Sistema de partido predominante</a:t>
            </a:r>
            <a:br>
              <a:rPr lang="es-ES" altLang="zh-CN" sz="3000" smtClean="0"/>
            </a:br>
            <a:r>
              <a:rPr lang="es-ES" altLang="zh-CN" sz="3000" smtClean="0"/>
              <a:t>· Sistema bipartidista</a:t>
            </a:r>
            <a:br>
              <a:rPr lang="es-ES" altLang="zh-CN" sz="3000" smtClean="0"/>
            </a:br>
            <a:r>
              <a:rPr lang="es-ES" altLang="zh-CN" sz="3000" smtClean="0"/>
              <a:t>· Sistema de pluralismo limitado</a:t>
            </a:r>
            <a:br>
              <a:rPr lang="es-ES" altLang="zh-CN" sz="3000" smtClean="0"/>
            </a:br>
            <a:r>
              <a:rPr lang="es-ES" altLang="zh-CN" sz="3000" smtClean="0"/>
              <a:t>· Sistema de pluralismo extremo</a:t>
            </a:r>
            <a:br>
              <a:rPr lang="es-ES" altLang="zh-CN" sz="3000" smtClean="0"/>
            </a:br>
            <a:r>
              <a:rPr lang="es-ES" altLang="zh-CN" sz="3000" smtClean="0"/>
              <a:t>· Sistema de atomización </a:t>
            </a:r>
            <a:endParaRPr lang="es-ES" sz="3000" smtClean="0"/>
          </a:p>
        </p:txBody>
      </p:sp>
      <p:pic>
        <p:nvPicPr>
          <p:cNvPr id="11268" name="Imagen 3" descr="M-D-INEF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714375"/>
            <a:ext cx="10255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745</Words>
  <Application>Microsoft Office PowerPoint</Application>
  <PresentationFormat>Presentación en pantalla (4:3)</PresentationFormat>
  <Paragraphs>137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SimSun</vt:lpstr>
      <vt:lpstr>Wingdings</vt:lpstr>
      <vt:lpstr>Tema de Office</vt:lpstr>
      <vt:lpstr>Tabla política mundial</vt:lpstr>
      <vt:lpstr>Presentación de PowerPoint</vt:lpstr>
      <vt:lpstr> Efectos políticos  de los sistemas</vt:lpstr>
      <vt:lpstr>Análisis de efectos</vt:lpstr>
      <vt:lpstr>Sistema político</vt:lpstr>
      <vt:lpstr>Sistema electoral</vt:lpstr>
      <vt:lpstr>Sistema de partidos</vt:lpstr>
      <vt:lpstr>Elecciones</vt:lpstr>
      <vt:lpstr>LOS SISTEMAS DE PARTIDOS.</vt:lpstr>
      <vt:lpstr>CLASIFICACIÓN.</vt:lpstr>
      <vt:lpstr>Presentación de PowerPoint</vt:lpstr>
      <vt:lpstr>1. Sistema de partido competitivo</vt:lpstr>
      <vt:lpstr>Presentación de PowerPoint</vt:lpstr>
      <vt:lpstr>Presentación de PowerPoint</vt:lpstr>
      <vt:lpstr>Presentación de PowerPoint</vt:lpstr>
      <vt:lpstr>Presentación de PowerPoint</vt:lpstr>
      <vt:lpstr>2. Sistema de partido no competitivo.</vt:lpstr>
      <vt:lpstr>Partido hegemónico (México 1929-1997)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Teoría del estado</dc:title>
  <dc:creator>Guillermo Nieto</dc:creator>
  <cp:lastModifiedBy>PcJesus</cp:lastModifiedBy>
  <cp:revision>19</cp:revision>
  <dcterms:created xsi:type="dcterms:W3CDTF">2008-01-08T17:28:52Z</dcterms:created>
  <dcterms:modified xsi:type="dcterms:W3CDTF">2018-04-18T18:04:26Z</dcterms:modified>
</cp:coreProperties>
</file>